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56" r:id="rId2"/>
    <p:sldId id="285" r:id="rId3"/>
    <p:sldId id="259" r:id="rId4"/>
    <p:sldId id="372" r:id="rId5"/>
    <p:sldId id="399" r:id="rId6"/>
    <p:sldId id="261" r:id="rId7"/>
    <p:sldId id="414" r:id="rId8"/>
    <p:sldId id="354" r:id="rId9"/>
    <p:sldId id="518" r:id="rId10"/>
    <p:sldId id="427" r:id="rId11"/>
    <p:sldId id="339" r:id="rId12"/>
    <p:sldId id="445" r:id="rId13"/>
    <p:sldId id="409" r:id="rId14"/>
    <p:sldId id="340" r:id="rId15"/>
    <p:sldId id="434" r:id="rId16"/>
    <p:sldId id="459" r:id="rId17"/>
    <p:sldId id="460" r:id="rId18"/>
    <p:sldId id="384" r:id="rId19"/>
    <p:sldId id="525" r:id="rId20"/>
    <p:sldId id="526" r:id="rId21"/>
    <p:sldId id="516" r:id="rId22"/>
    <p:sldId id="484" r:id="rId23"/>
    <p:sldId id="527" r:id="rId24"/>
    <p:sldId id="491" r:id="rId25"/>
    <p:sldId id="483" r:id="rId26"/>
    <p:sldId id="482" r:id="rId27"/>
    <p:sldId id="474" r:id="rId28"/>
    <p:sldId id="504" r:id="rId29"/>
    <p:sldId id="511" r:id="rId30"/>
    <p:sldId id="505" r:id="rId31"/>
    <p:sldId id="506" r:id="rId32"/>
    <p:sldId id="515" r:id="rId33"/>
    <p:sldId id="507" r:id="rId34"/>
    <p:sldId id="512" r:id="rId35"/>
    <p:sldId id="508" r:id="rId36"/>
    <p:sldId id="514" r:id="rId37"/>
    <p:sldId id="509" r:id="rId38"/>
    <p:sldId id="497" r:id="rId39"/>
    <p:sldId id="524" r:id="rId40"/>
    <p:sldId id="486" r:id="rId41"/>
    <p:sldId id="385" r:id="rId42"/>
    <p:sldId id="424" r:id="rId43"/>
    <p:sldId id="471" r:id="rId44"/>
    <p:sldId id="425" r:id="rId45"/>
    <p:sldId id="397" r:id="rId46"/>
    <p:sldId id="522" r:id="rId47"/>
    <p:sldId id="489" r:id="rId48"/>
    <p:sldId id="495" r:id="rId49"/>
    <p:sldId id="470" r:id="rId50"/>
    <p:sldId id="530" r:id="rId51"/>
    <p:sldId id="492" r:id="rId52"/>
    <p:sldId id="523" r:id="rId53"/>
    <p:sldId id="528" r:id="rId54"/>
    <p:sldId id="529" r:id="rId55"/>
    <p:sldId id="279" r:id="rId56"/>
  </p:sldIdLst>
  <p:sldSz cx="9144000" cy="6858000" type="screen4x3"/>
  <p:notesSz cx="6858000" cy="9144000"/>
  <p:embeddedFontLst>
    <p:embeddedFont>
      <p:font typeface="Sniglet" panose="020B0604020202020204" charset="0"/>
      <p:regular r:id="rId58"/>
    </p:embeddedFont>
    <p:embeddedFont>
      <p:font typeface="Dosis" panose="020B060402020202020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B489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9462" autoAdjust="0"/>
  </p:normalViewPr>
  <p:slideViewPr>
    <p:cSldViewPr>
      <p:cViewPr>
        <p:scale>
          <a:sx n="92" d="100"/>
          <a:sy n="92" d="100"/>
        </p:scale>
        <p:origin x="-1219" y="6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VARO\Desktop\Prue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 sz="3600"/>
            </a:pPr>
            <a:r>
              <a:rPr lang="es-ES" sz="3600"/>
              <a:t>Estimation error per Member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Alejandro Román</c:v>
                </c:pt>
              </c:strCache>
            </c:strRef>
          </c:tx>
          <c:spPr>
            <a:solidFill>
              <a:srgbClr val="212683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12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Hoja1!$D$2</c:f>
              <c:numCache>
                <c:formatCode>General</c:formatCode>
                <c:ptCount val="1"/>
                <c:pt idx="0">
                  <c:v>12.962962962962962</c:v>
                </c:pt>
              </c:numCache>
            </c:numRef>
          </c:val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Álvaro Domínguez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26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Hoja1!$D$3</c:f>
              <c:numCache>
                <c:formatCode>General</c:formatCode>
                <c:ptCount val="1"/>
                <c:pt idx="0">
                  <c:v>26.086956521739129</c:v>
                </c:pt>
              </c:numCache>
            </c:numRef>
          </c:val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Miguel Ángel Baños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5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Hoja1!$D$4</c:f>
              <c:numCache>
                <c:formatCode>General</c:formatCode>
                <c:ptCount val="1"/>
                <c:pt idx="0">
                  <c:v>5.5555555555555554</c:v>
                </c:pt>
              </c:numCache>
            </c:numRef>
          </c:val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Alejandro Garrido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15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Hoja1!$D$5</c:f>
              <c:numCache>
                <c:formatCode>General</c:formatCode>
                <c:ptCount val="1"/>
                <c:pt idx="0">
                  <c:v>15.384615384615385</c:v>
                </c:pt>
              </c:numCache>
            </c:numRef>
          </c:val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Andrés Fernández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57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Hoja1!$D$6</c:f>
              <c:numCache>
                <c:formatCode>General</c:formatCode>
                <c:ptCount val="1"/>
                <c:pt idx="0">
                  <c:v>57.894736842105267</c:v>
                </c:pt>
              </c:numCache>
            </c:numRef>
          </c:val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Jesús Sosa</c:v>
                </c:pt>
              </c:strCache>
            </c:strRef>
          </c:tx>
          <c:spPr>
            <a:solidFill>
              <a:srgbClr val="FF66CC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10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Hoja1!$D$7</c:f>
              <c:numCache>
                <c:formatCode>General</c:formatCode>
                <c:ptCount val="1"/>
                <c:pt idx="0">
                  <c:v>10.526315789473683</c:v>
                </c:pt>
              </c:numCache>
            </c:numRef>
          </c:val>
        </c:ser>
        <c:ser>
          <c:idx val="6"/>
          <c:order val="6"/>
          <c:tx>
            <c:strRef>
              <c:f>Hoja1!$A$8</c:f>
              <c:strCache>
                <c:ptCount val="1"/>
                <c:pt idx="0">
                  <c:v>Álvaro Sánchez</c:v>
                </c:pt>
              </c:strCache>
            </c:strRef>
          </c:tx>
          <c:spPr>
            <a:solidFill>
              <a:srgbClr val="00DEDE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3000"/>
                      <a:t>43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Hoja1!$D$8</c:f>
              <c:numCache>
                <c:formatCode>General</c:formatCode>
                <c:ptCount val="1"/>
                <c:pt idx="0">
                  <c:v>43.18181818181818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33815552"/>
        <c:axId val="214357632"/>
      </c:barChart>
      <c:catAx>
        <c:axId val="233815552"/>
        <c:scaling>
          <c:orientation val="minMax"/>
        </c:scaling>
        <c:delete val="1"/>
        <c:axPos val="b"/>
        <c:majorTickMark val="out"/>
        <c:minorTickMark val="none"/>
        <c:tickLblPos val="nextTo"/>
        <c:crossAx val="214357632"/>
        <c:crosses val="autoZero"/>
        <c:auto val="1"/>
        <c:lblAlgn val="ctr"/>
        <c:lblOffset val="100"/>
        <c:noMultiLvlLbl val="0"/>
      </c:catAx>
      <c:valAx>
        <c:axId val="2143576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600"/>
                </a:pPr>
                <a:r>
                  <a:rPr lang="es-ES" sz="3600"/>
                  <a:t>Percentage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600"/>
            </a:pPr>
            <a:endParaRPr lang="es-ES"/>
          </a:p>
        </c:txPr>
        <c:crossAx val="2338155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to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ClimbCode’s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exposition. Here we’ll see the results of the development’s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of this project.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to </a:t>
            </a:r>
            <a:r>
              <a:rPr lang="es-ES" baseline="0" dirty="0" err="1"/>
              <a:t>develop</a:t>
            </a:r>
            <a:r>
              <a:rPr lang="es-ES" baseline="0" dirty="0"/>
              <a:t>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right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PostgreSQL</a:t>
            </a:r>
            <a:r>
              <a:rPr lang="es-ES" baseline="0" dirty="0"/>
              <a:t>, Django and Python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back-</a:t>
            </a:r>
            <a:r>
              <a:rPr lang="es-ES" baseline="0" dirty="0" err="1"/>
              <a:t>end</a:t>
            </a:r>
            <a:r>
              <a:rPr lang="es-ES" baseline="0" dirty="0"/>
              <a:t>, and </a:t>
            </a:r>
            <a:r>
              <a:rPr lang="es-ES" baseline="0" dirty="0" err="1"/>
              <a:t>Bootstrap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front-end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deployment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</a:t>
            </a:r>
            <a:r>
              <a:rPr lang="es-ES" baseline="0" dirty="0" err="1"/>
              <a:t>mainly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approached</a:t>
            </a:r>
            <a:r>
              <a:rPr lang="es-ES" baseline="0" dirty="0"/>
              <a:t> to </a:t>
            </a:r>
            <a:r>
              <a:rPr lang="es-ES" baseline="0" dirty="0" err="1"/>
              <a:t>Heroku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discovered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 smtClean="0"/>
              <a:t>wasn’t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good</a:t>
            </a:r>
            <a:r>
              <a:rPr lang="es-ES" baseline="0" dirty="0" smtClean="0"/>
              <a:t> as Digital </a:t>
            </a:r>
            <a:r>
              <a:rPr lang="es-ES" baseline="0" dirty="0" err="1"/>
              <a:t>Ocean</a:t>
            </a:r>
            <a:r>
              <a:rPr lang="es-ES" baseline="0" dirty="0"/>
              <a:t> in </a:t>
            </a:r>
            <a:r>
              <a:rPr lang="es-ES" baseline="0" dirty="0" smtClean="0"/>
              <a:t>response times and </a:t>
            </a:r>
            <a:r>
              <a:rPr lang="es-ES" baseline="0" dirty="0" err="1" smtClean="0"/>
              <a:t>availability</a:t>
            </a:r>
            <a:r>
              <a:rPr lang="es-ES" baseline="0" dirty="0" smtClean="0"/>
              <a:t>.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version</a:t>
            </a:r>
            <a:r>
              <a:rPr lang="es-ES" baseline="0" dirty="0"/>
              <a:t> </a:t>
            </a:r>
            <a:r>
              <a:rPr lang="es-ES" baseline="0" dirty="0" err="1"/>
              <a:t>deployed</a:t>
            </a:r>
            <a:r>
              <a:rPr lang="es-ES" baseline="0" dirty="0"/>
              <a:t> in </a:t>
            </a:r>
            <a:r>
              <a:rPr lang="es-ES" baseline="0" dirty="0" err="1"/>
              <a:t>heroku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doesn’t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smtClean="0"/>
              <a:t>JavaScript,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Ace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syntax</a:t>
            </a:r>
            <a:r>
              <a:rPr lang="es-ES" baseline="0" dirty="0" smtClean="0"/>
              <a:t>, Chart.js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creating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graphics</a:t>
            </a:r>
            <a:r>
              <a:rPr lang="es-ES" baseline="0" dirty="0"/>
              <a:t> and </a:t>
            </a:r>
            <a:r>
              <a:rPr lang="es-ES" baseline="0" dirty="0" err="1"/>
              <a:t>pictures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AJAX.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situation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shown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tables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comparing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right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status of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process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colour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either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absolutely</a:t>
            </a:r>
            <a:r>
              <a:rPr lang="es-ES" baseline="0" dirty="0" smtClean="0"/>
              <a:t> can use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risk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yellow</a:t>
            </a:r>
            <a:r>
              <a:rPr lang="es-ES" dirty="0" smtClean="0"/>
              <a:t> </a:t>
            </a:r>
            <a:r>
              <a:rPr lang="es-ES" dirty="0" err="1" smtClean="0"/>
              <a:t>colour</a:t>
            </a:r>
            <a:r>
              <a:rPr lang="es-ES" dirty="0" smtClean="0"/>
              <a:t> </a:t>
            </a:r>
            <a:r>
              <a:rPr lang="es-ES" dirty="0" err="1" smtClean="0"/>
              <a:t>means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currently</a:t>
            </a:r>
            <a:r>
              <a:rPr lang="es-ES" dirty="0" smtClean="0"/>
              <a:t>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learnt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are a </a:t>
            </a:r>
            <a:r>
              <a:rPr lang="es-ES" baseline="0" dirty="0" err="1" smtClean="0"/>
              <a:t>couple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fully</a:t>
            </a:r>
            <a:r>
              <a:rPr lang="es-ES" baseline="0" dirty="0" smtClean="0"/>
              <a:t> control,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aren’t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cricital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necessary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carry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red </a:t>
            </a:r>
            <a:r>
              <a:rPr lang="es-ES" baseline="0" dirty="0" err="1" smtClean="0"/>
              <a:t>colour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resulting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delays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  <a:endParaRPr lang="es-E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As </a:t>
            </a:r>
            <a:r>
              <a:rPr lang="es-ES" dirty="0" err="1" smtClean="0"/>
              <a:t>we</a:t>
            </a:r>
            <a:r>
              <a:rPr lang="es-ES" dirty="0" smtClean="0"/>
              <a:t> can </a:t>
            </a:r>
            <a:r>
              <a:rPr lang="es-ES" dirty="0" err="1" smtClean="0"/>
              <a:t>see</a:t>
            </a:r>
            <a:r>
              <a:rPr lang="es-ES" dirty="0" smtClean="0"/>
              <a:t>,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learnt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situation</a:t>
            </a:r>
            <a:r>
              <a:rPr lang="es-ES" baseline="0" dirty="0" smtClean="0"/>
              <a:t> of AJAX and Chart.js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despite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improve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itself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stopping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Here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only</a:t>
            </a:r>
            <a:r>
              <a:rPr lang="es-ES" baseline="0" dirty="0" smtClean="0"/>
              <a:t> real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appear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situation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deployment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, Digital </a:t>
            </a:r>
            <a:r>
              <a:rPr lang="es-ES" baseline="0" dirty="0" err="1" smtClean="0"/>
              <a:t>Ocean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fails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case,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Heroku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serious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availability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slow</a:t>
            </a:r>
            <a:r>
              <a:rPr lang="es-ES" baseline="0" dirty="0" smtClean="0"/>
              <a:t> response times.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things</a:t>
            </a:r>
            <a:r>
              <a:rPr lang="es-ES" dirty="0" smtClean="0"/>
              <a:t>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already</a:t>
            </a:r>
            <a:r>
              <a:rPr lang="es-ES" dirty="0" smtClean="0"/>
              <a:t> done in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,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been</a:t>
            </a:r>
            <a:r>
              <a:rPr lang="es-ES" dirty="0" smtClean="0"/>
              <a:t> </a:t>
            </a:r>
            <a:r>
              <a:rPr lang="es-ES" dirty="0" err="1" smtClean="0"/>
              <a:t>analysing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solutions</a:t>
            </a:r>
            <a:r>
              <a:rPr lang="es-ES" dirty="0" smtClean="0"/>
              <a:t> </a:t>
            </a:r>
            <a:r>
              <a:rPr lang="es-ES" dirty="0" err="1" smtClean="0"/>
              <a:t>given</a:t>
            </a:r>
            <a:r>
              <a:rPr lang="es-ES" dirty="0" smtClean="0"/>
              <a:t> to </a:t>
            </a:r>
            <a:r>
              <a:rPr lang="es-ES" dirty="0" err="1" smtClean="0"/>
              <a:t>them</a:t>
            </a:r>
            <a:r>
              <a:rPr lang="es-ES" dirty="0" smtClean="0"/>
              <a:t>, </a:t>
            </a:r>
            <a:r>
              <a:rPr lang="es-ES" dirty="0" err="1" smtClean="0"/>
              <a:t>resulting</a:t>
            </a:r>
            <a:r>
              <a:rPr lang="es-ES" dirty="0" smtClean="0"/>
              <a:t> in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table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here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principal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difficult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previously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solve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process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measuring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documented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number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documented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increased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requirements</a:t>
            </a:r>
            <a:r>
              <a:rPr lang="es-ES" baseline="0" dirty="0" smtClean="0"/>
              <a:t> and relate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measuring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error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estimations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real time </a:t>
            </a:r>
            <a:r>
              <a:rPr lang="es-ES" baseline="0" dirty="0" err="1" smtClean="0"/>
              <a:t>invested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X,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improving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decrease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metric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maximum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path we’re going to follow during the presentation. First we’ll introduce the idea behind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next we’ll see the technologies we’re using to develop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after that, we’ll talk about the things we’ve done, the ones we’re doing and the ones we’re going to do. Finally, we’ll see some conclusions for our project.</a:t>
            </a: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Finally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r>
              <a:rPr lang="es-ES" dirty="0" smtClean="0"/>
              <a:t>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tried</a:t>
            </a:r>
            <a:r>
              <a:rPr lang="es-ES" dirty="0" smtClean="0"/>
              <a:t> 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big</a:t>
            </a:r>
            <a:r>
              <a:rPr lang="es-ES" baseline="0" dirty="0" smtClean="0"/>
              <a:t> and indivisible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ways</a:t>
            </a:r>
            <a:r>
              <a:rPr lang="es-ES" baseline="0" dirty="0" smtClean="0"/>
              <a:t> to divide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lighter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smaller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measure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success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solution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big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(more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3 </a:t>
            </a:r>
            <a:r>
              <a:rPr lang="es-ES" baseline="0" dirty="0" err="1" smtClean="0"/>
              <a:t>estimated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)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solution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updated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metric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measure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performance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matters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version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metric</a:t>
            </a:r>
            <a:r>
              <a:rPr lang="es-ES" baseline="0" dirty="0" smtClean="0"/>
              <a:t> uses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current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total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resulting</a:t>
            </a:r>
            <a:r>
              <a:rPr lang="es-ES" baseline="0" dirty="0" smtClean="0"/>
              <a:t> in a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performance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including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basic</a:t>
            </a:r>
            <a:r>
              <a:rPr lang="es-ES" baseline="0" dirty="0" smtClean="0"/>
              <a:t> CRUDS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proposed</a:t>
            </a:r>
            <a:r>
              <a:rPr lang="es-ES" baseline="0" dirty="0" smtClean="0"/>
              <a:t> in sprint 1,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persistence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database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update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welcome</a:t>
            </a:r>
            <a:r>
              <a:rPr lang="es-ES" baseline="0" dirty="0" smtClean="0"/>
              <a:t> page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style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allowing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register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choosing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use cases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applying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plan, </a:t>
            </a:r>
            <a:r>
              <a:rPr lang="es-ES" baseline="0" dirty="0" err="1" smtClean="0"/>
              <a:t>speeding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up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meetings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obtaining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starting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meetings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source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income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obtaining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later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presentation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To show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today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a link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everyone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a demo,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important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</a:t>
            </a:r>
            <a:r>
              <a:rPr lang="es-ES" baseline="0" dirty="0" smtClean="0"/>
              <a:t> done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persistence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including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buy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Talking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concrete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everyone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 has </a:t>
            </a:r>
            <a:r>
              <a:rPr lang="es-ES" baseline="0" dirty="0" err="1" smtClean="0"/>
              <a:t>participated</a:t>
            </a:r>
            <a:r>
              <a:rPr lang="es-ES" baseline="0" dirty="0" smtClean="0"/>
              <a:t> in meetings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review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presentations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 and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resulted</a:t>
            </a:r>
            <a:r>
              <a:rPr lang="es-ES" baseline="0" dirty="0" smtClean="0"/>
              <a:t> in a total of 15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30 minutes per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, Alejandro Román,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manager, has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trying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persist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database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resulted</a:t>
            </a:r>
            <a:r>
              <a:rPr lang="es-ES" baseline="0" dirty="0" smtClean="0"/>
              <a:t> in a 100%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progress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</a:t>
            </a:r>
            <a:r>
              <a:rPr lang="es-ES" baseline="0" dirty="0" smtClean="0"/>
              <a:t> and a performance of 65%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completing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goals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trivial </a:t>
            </a:r>
            <a:r>
              <a:rPr lang="es-ES" baseline="0" dirty="0" err="1" smtClean="0"/>
              <a:t>details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Álvaro </a:t>
            </a:r>
            <a:r>
              <a:rPr lang="en-US" baseline="0" dirty="0" err="1" smtClean="0"/>
              <a:t>Domínguez</a:t>
            </a:r>
            <a:r>
              <a:rPr lang="en-US" baseline="0" dirty="0" smtClean="0"/>
              <a:t>, our business manager, has been working this sprint creating the two presentations done in it, their respective upgrade reports, the creation of the starting interactive exercises…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application of the pilot plan, and the improvement of the main page of our platform. That resulted in a 100% of the progress of the task and a performance of 135% during this week, completing all his tasks. This is because he has spent less time than estimated in his work.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start</a:t>
            </a:r>
            <a:r>
              <a:rPr lang="es-ES" baseline="0" dirty="0"/>
              <a:t> </a:t>
            </a:r>
            <a:r>
              <a:rPr lang="es-ES" baseline="0" dirty="0" err="1"/>
              <a:t>seeing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idea </a:t>
            </a:r>
            <a:r>
              <a:rPr lang="es-ES" baseline="0" dirty="0" err="1"/>
              <a:t>lies</a:t>
            </a:r>
            <a:r>
              <a:rPr lang="es-ES" baseline="0" dirty="0"/>
              <a:t> </a:t>
            </a:r>
            <a:r>
              <a:rPr lang="es-ES" baseline="0" dirty="0" err="1"/>
              <a:t>behind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.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let</a:t>
            </a:r>
            <a:r>
              <a:rPr lang="es-ES" baseline="0" dirty="0"/>
              <a:t> me introduce </a:t>
            </a:r>
            <a:r>
              <a:rPr lang="es-ES" baseline="0" dirty="0" err="1"/>
              <a:t>two</a:t>
            </a:r>
            <a:r>
              <a:rPr lang="es-ES" baseline="0" dirty="0"/>
              <a:t> </a:t>
            </a:r>
            <a:r>
              <a:rPr lang="es-ES" baseline="0" dirty="0" err="1"/>
              <a:t>facts</a:t>
            </a:r>
            <a:r>
              <a:rPr lang="es-ES" baseline="0" dirty="0"/>
              <a:t>: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smtClean="0"/>
              <a:t>Now speaking of our front-end developers, Miguel </a:t>
            </a:r>
            <a:r>
              <a:rPr lang="en-US" baseline="0" dirty="0" err="1" smtClean="0"/>
              <a:t>Ángel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Baños</a:t>
            </a:r>
            <a:r>
              <a:rPr lang="en-US" baseline="0" dirty="0" smtClean="0"/>
              <a:t> has been working this sprint in the interactive exercises’ system too, trying to persist them in our database. That resulted in a 100% of the progress of the task and a performance of 78% during this week, completing the goals of his tasks, and not finishing only some trivial details.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Alejandro </a:t>
            </a:r>
            <a:r>
              <a:rPr lang="en-US" baseline="0" dirty="0" err="1" smtClean="0"/>
              <a:t>Garrido</a:t>
            </a:r>
            <a:r>
              <a:rPr lang="en-US" baseline="0" dirty="0" smtClean="0"/>
              <a:t> has been working this sprint in the improvement of our welcome page, the improvement of the style of our platform…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creation of our starting interactive exercises and reviewing the metrics of our problems and their results. That resulted in a 70% of the progress of the task and a performance of 80% during this week.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smtClean="0"/>
              <a:t>Finally, speaking of our front-end developers, Andrés </a:t>
            </a:r>
            <a:r>
              <a:rPr lang="en-US" baseline="0" dirty="0" err="1" smtClean="0"/>
              <a:t>Fernández</a:t>
            </a:r>
            <a:r>
              <a:rPr lang="en-US" baseline="0" dirty="0" smtClean="0"/>
              <a:t> has been working this sprint on the automatic deployment of our application, the implementation of use cases in our Django model…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creation of our starting interactive exercises and testing the features that were being finished. That resulted in a 100% of the progress of the task and a performance of 63% during this week, completing all his tasks.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err="1" smtClean="0"/>
              <a:t>Jesús</a:t>
            </a:r>
            <a:r>
              <a:rPr lang="en-US" baseline="0" dirty="0" smtClean="0"/>
              <a:t> Sosa has been working this sprint on the demo we’ve seen in both our presentations, the implementation of use cases in our Django model…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And the creation of our starting interactive exercises. That resulted in a 100% of the progress of the task and a performance of 90% during this week, completing all his tasks.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smtClean="0"/>
              <a:t>Finally, Álvaro Sánchez has been working this sprint on the implementation of use cases in our Django model. That resulted in a 100% of the progress of the task and a performance of 66% during this week, completing all his tasks.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To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big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behind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invested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graphic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real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difference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significantly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decreased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begining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to do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estimations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trying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accurate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to set a </a:t>
            </a:r>
            <a:r>
              <a:rPr lang="es-ES" baseline="0" dirty="0" err="1" smtClean="0"/>
              <a:t>reward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building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sessions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performance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doesn’t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drinks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building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session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i="0" dirty="0" smtClean="0">
                <a:latin typeface="Dosis" panose="020B0604020202020204" charset="0"/>
              </a:rPr>
              <a:t>As</a:t>
            </a:r>
            <a:r>
              <a:rPr lang="en-US" sz="1100" i="0" baseline="0" dirty="0" smtClean="0">
                <a:latin typeface="Dosis" panose="020B0604020202020204" charset="0"/>
              </a:rPr>
              <a:t> JFK said: </a:t>
            </a:r>
            <a:r>
              <a:rPr lang="en-US" sz="1100" i="1" dirty="0" smtClean="0">
                <a:latin typeface="Dosis" panose="020B0604020202020204" charset="0"/>
              </a:rPr>
              <a:t>”Let us think of education as the means of developing our greatest abilities”</a:t>
            </a:r>
            <a:r>
              <a:rPr lang="en-US" sz="1100" i="0" dirty="0" smtClean="0">
                <a:latin typeface="Dosis" panose="020B0604020202020204" charset="0"/>
              </a:rPr>
              <a:t>.</a:t>
            </a:r>
            <a:r>
              <a:rPr lang="en-US" sz="1100" i="0" baseline="0" dirty="0" smtClean="0">
                <a:latin typeface="Dosis" panose="020B0604020202020204" charset="0"/>
              </a:rPr>
              <a:t> I’m sure we all think that is by the education how we improve ourselves and become better people each day that passes, right?</a:t>
            </a:r>
            <a:endParaRPr lang="en-US" sz="1100" i="1" dirty="0" smtClean="0">
              <a:latin typeface="Dosis" panose="020B060402020202020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things</a:t>
            </a:r>
            <a:r>
              <a:rPr lang="es-ES" dirty="0" smtClean="0"/>
              <a:t> </a:t>
            </a:r>
            <a:r>
              <a:rPr lang="es-ES" dirty="0" err="1" smtClean="0"/>
              <a:t>we’re</a:t>
            </a:r>
            <a:r>
              <a:rPr lang="es-ES" dirty="0" smtClean="0"/>
              <a:t> </a:t>
            </a:r>
            <a:r>
              <a:rPr lang="es-ES" dirty="0" err="1" smtClean="0"/>
              <a:t>currently</a:t>
            </a:r>
            <a:r>
              <a:rPr lang="es-ES" dirty="0" smtClean="0"/>
              <a:t> </a:t>
            </a:r>
            <a:r>
              <a:rPr lang="es-ES" dirty="0" err="1" smtClean="0"/>
              <a:t>doing</a:t>
            </a:r>
            <a:r>
              <a:rPr lang="es-ES" dirty="0" smtClean="0"/>
              <a:t> in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Currently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a total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smtClean="0"/>
              <a:t>778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</a:t>
            </a:r>
            <a:r>
              <a:rPr lang="es-ES" baseline="0" dirty="0"/>
              <a:t>and </a:t>
            </a:r>
            <a:r>
              <a:rPr lang="es-ES" baseline="0" dirty="0" smtClean="0"/>
              <a:t>14300 euros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smtClean="0"/>
              <a:t>49 and </a:t>
            </a:r>
            <a:r>
              <a:rPr lang="es-ES" baseline="0" dirty="0"/>
              <a:t>a </a:t>
            </a:r>
            <a:r>
              <a:rPr lang="es-ES" baseline="0" dirty="0" smtClean="0"/>
              <a:t>69 </a:t>
            </a:r>
            <a:r>
              <a:rPr lang="es-ES" baseline="0" dirty="0" err="1" smtClean="0"/>
              <a:t>percent</a:t>
            </a:r>
            <a:r>
              <a:rPr lang="es-ES" baseline="0" dirty="0" smtClean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total, and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43 </a:t>
            </a:r>
            <a:r>
              <a:rPr lang="es-ES" baseline="0" dirty="0" err="1" smtClean="0"/>
              <a:t>expected</a:t>
            </a:r>
            <a:r>
              <a:rPr lang="es-ES" baseline="0" dirty="0" smtClean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investments</a:t>
            </a:r>
            <a:r>
              <a:rPr lang="es-ES" baseline="0" dirty="0" smtClean="0"/>
              <a:t> are visible in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burndown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graphics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end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comparing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ideal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 </a:t>
            </a:r>
            <a:r>
              <a:rPr lang="es-ES" baseline="0" dirty="0" err="1" smtClean="0"/>
              <a:t>itself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trivial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goals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perfectly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second</a:t>
            </a:r>
            <a:r>
              <a:rPr lang="es-ES" dirty="0" smtClean="0"/>
              <a:t> </a:t>
            </a:r>
            <a:r>
              <a:rPr lang="es-ES" dirty="0" err="1" smtClean="0"/>
              <a:t>graphic</a:t>
            </a:r>
            <a:r>
              <a:rPr lang="es-ES" dirty="0" smtClean="0"/>
              <a:t> shows </a:t>
            </a:r>
            <a:r>
              <a:rPr lang="es-ES" dirty="0" err="1" smtClean="0"/>
              <a:t>us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full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comparing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remaining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ideal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requirements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Speaking</a:t>
            </a:r>
            <a:r>
              <a:rPr lang="es-ES" dirty="0" smtClean="0"/>
              <a:t> </a:t>
            </a: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</a:t>
            </a:r>
            <a:r>
              <a:rPr lang="es-ES" dirty="0" err="1" smtClean="0"/>
              <a:t>we’re</a:t>
            </a:r>
            <a:r>
              <a:rPr lang="es-ES" dirty="0" smtClean="0"/>
              <a:t> </a:t>
            </a:r>
            <a:r>
              <a:rPr lang="es-ES" dirty="0" err="1" smtClean="0"/>
              <a:t>facing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are </a:t>
            </a:r>
            <a:r>
              <a:rPr lang="es-ES" dirty="0" err="1" smtClean="0"/>
              <a:t>currently</a:t>
            </a:r>
            <a:r>
              <a:rPr lang="es-ES" dirty="0" smtClean="0"/>
              <a:t> </a:t>
            </a:r>
            <a:r>
              <a:rPr lang="es-ES" dirty="0" err="1" smtClean="0"/>
              <a:t>working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mentioned</a:t>
            </a:r>
            <a:r>
              <a:rPr lang="es-ES" dirty="0" smtClean="0"/>
              <a:t> </a:t>
            </a:r>
            <a:r>
              <a:rPr lang="es-ES" dirty="0" err="1" smtClean="0"/>
              <a:t>before</a:t>
            </a:r>
            <a:r>
              <a:rPr lang="es-ES" dirty="0" smtClean="0"/>
              <a:t>, </a:t>
            </a:r>
            <a:r>
              <a:rPr lang="es-ES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estimations</a:t>
            </a:r>
            <a:r>
              <a:rPr lang="es-ES" dirty="0" smtClean="0"/>
              <a:t>. </a:t>
            </a:r>
            <a:r>
              <a:rPr lang="es-ES" dirty="0" err="1" smtClean="0"/>
              <a:t>Despite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solution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fine and </a:t>
            </a:r>
            <a:r>
              <a:rPr lang="es-ES" baseline="0" dirty="0" err="1" smtClean="0"/>
              <a:t>results</a:t>
            </a:r>
            <a:r>
              <a:rPr lang="es-ES" baseline="0" dirty="0" smtClean="0"/>
              <a:t> in a </a:t>
            </a:r>
            <a:r>
              <a:rPr lang="es-ES" baseline="0" dirty="0" err="1" smtClean="0"/>
              <a:t>improvement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upgrade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so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numbers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terms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at,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testing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functionalities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implementation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minor</a:t>
            </a:r>
            <a:r>
              <a:rPr lang="es-ES" baseline="0" dirty="0" smtClean="0"/>
              <a:t> use cases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meetings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getting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do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future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,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obviously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reviewing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solutions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applications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develop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sprint a </a:t>
            </a:r>
            <a:r>
              <a:rPr lang="es-ES" baseline="0" dirty="0" err="1" smtClean="0"/>
              <a:t>search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complete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test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solve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security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let’s see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other concept. As Steve Jobs said: </a:t>
            </a:r>
            <a:r>
              <a:rPr lang="en-US" sz="1100" b="0" i="1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Computers themselves, and software yet to be developed, will revolutionize the way we learn”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To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prove this, we only have to see systems like our blackboard system or the digital blackboards used in schools, thanks to the software and its development.</a:t>
            </a:r>
            <a:endParaRPr i="1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of </a:t>
            </a:r>
            <a:r>
              <a:rPr lang="es-ES" baseline="0" dirty="0" err="1" smtClean="0"/>
              <a:t>course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appear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use cases and </a:t>
            </a:r>
            <a:r>
              <a:rPr lang="es-ES" baseline="0" dirty="0" err="1" smtClean="0"/>
              <a:t>finish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details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left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sprint 2.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meeting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getting</a:t>
            </a:r>
            <a:r>
              <a:rPr lang="es-ES" baseline="0" dirty="0" smtClean="0"/>
              <a:t> more and more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of </a:t>
            </a:r>
            <a:r>
              <a:rPr lang="es-ES" baseline="0" dirty="0" err="1" smtClean="0"/>
              <a:t>course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implement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times </a:t>
            </a:r>
            <a:r>
              <a:rPr lang="es-ES" baseline="0" dirty="0" err="1" smtClean="0"/>
              <a:t>given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practice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suggested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registration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automatic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excel</a:t>
            </a:r>
            <a:r>
              <a:rPr lang="es-ES" baseline="0" dirty="0" smtClean="0"/>
              <a:t> file.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attention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data </a:t>
            </a:r>
            <a:r>
              <a:rPr lang="es-ES" baseline="0" dirty="0" err="1" smtClean="0"/>
              <a:t>treatment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lot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security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treatment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investigating</a:t>
            </a:r>
            <a:r>
              <a:rPr lang="es-ES" baseline="0" dirty="0" smtClean="0"/>
              <a:t>, and to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bugs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use cases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experience</a:t>
            </a:r>
            <a:r>
              <a:rPr lang="es-ES" baseline="0" dirty="0" smtClean="0"/>
              <a:t> a bit </a:t>
            </a:r>
            <a:r>
              <a:rPr lang="es-ES" baseline="0" dirty="0" err="1" smtClean="0"/>
              <a:t>worse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intended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Finally</a:t>
            </a:r>
            <a:r>
              <a:rPr lang="es-ES" dirty="0" smtClean="0"/>
              <a:t>,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conclusions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situation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idea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star</a:t>
            </a:r>
            <a:r>
              <a:rPr lang="es-ES" baseline="0" dirty="0" smtClean="0"/>
              <a:t> use case,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completely</a:t>
            </a:r>
            <a:r>
              <a:rPr lang="es-ES" baseline="0" dirty="0" smtClean="0"/>
              <a:t> done, so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look back </a:t>
            </a:r>
            <a:r>
              <a:rPr lang="es-ES" baseline="0" dirty="0" err="1" smtClean="0"/>
              <a:t>when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started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almost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objectives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future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clearly</a:t>
            </a:r>
            <a:r>
              <a:rPr lang="es-ES" baseline="0" dirty="0" smtClean="0"/>
              <a:t> positive, </a:t>
            </a:r>
            <a:r>
              <a:rPr lang="es-ES" baseline="0" dirty="0" err="1" smtClean="0"/>
              <a:t>getting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sprint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passes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So,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assume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previous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requirements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become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distribution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estimation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However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give</a:t>
            </a:r>
            <a:r>
              <a:rPr lang="es-ES" baseline="0" dirty="0" smtClean="0"/>
              <a:t> up and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improve</a:t>
            </a:r>
            <a:r>
              <a:rPr lang="es-ES" baseline="0" dirty="0" smtClean="0"/>
              <a:t> more and do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job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happen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combined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 </a:t>
            </a:r>
            <a:r>
              <a:rPr lang="es-ES" baseline="0" dirty="0" err="1" smtClean="0"/>
              <a:t>apparently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independent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concepts</a:t>
            </a:r>
            <a:r>
              <a:rPr lang="es-ES" baseline="0" dirty="0"/>
              <a:t>: </a:t>
            </a:r>
            <a:r>
              <a:rPr lang="es-ES" baseline="0" dirty="0" err="1"/>
              <a:t>Education</a:t>
            </a:r>
            <a:r>
              <a:rPr lang="es-ES" baseline="0" dirty="0"/>
              <a:t> and Software?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to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web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acts</a:t>
            </a:r>
            <a:r>
              <a:rPr lang="es-ES" baseline="0" dirty="0"/>
              <a:t> as a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of </a:t>
            </a:r>
            <a:r>
              <a:rPr lang="es-ES" baseline="0" dirty="0" err="1"/>
              <a:t>programming</a:t>
            </a:r>
            <a:r>
              <a:rPr lang="es-ES" baseline="0" dirty="0"/>
              <a:t> and software.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How</a:t>
            </a:r>
            <a:r>
              <a:rPr lang="es-ES" baseline="0" dirty="0"/>
              <a:t> do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grant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? Simple,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original </a:t>
            </a:r>
            <a:r>
              <a:rPr lang="es-ES" baseline="0" dirty="0" err="1"/>
              <a:t>paper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bought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</a:t>
            </a:r>
            <a:r>
              <a:rPr lang="es-ES" baseline="0" dirty="0" err="1"/>
              <a:t>catalog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imperative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?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question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</a:t>
            </a:r>
            <a:r>
              <a:rPr lang="es-ES" baseline="0" dirty="0" smtClean="0"/>
              <a:t> can be a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controversial. </a:t>
            </a:r>
            <a:r>
              <a:rPr lang="es-ES" baseline="0" dirty="0" err="1" smtClean="0"/>
              <a:t>Let’s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At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ClimbCode’s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However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close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doors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act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own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?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either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yourself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courses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thinking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 of </a:t>
            </a:r>
            <a:r>
              <a:rPr lang="es-ES" baseline="0" dirty="0" err="1" smtClean="0"/>
              <a:t>creating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competitions</a:t>
            </a:r>
            <a:r>
              <a:rPr lang="es-ES" baseline="0" dirty="0" smtClean="0"/>
              <a:t> in case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demand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41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gif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10.png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1.png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6000" dirty="0"/>
              <a:t>Technologies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05115"/>
            <a:ext cx="4680520" cy="24308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335934"/>
            <a:ext cx="4680520" cy="1981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0" name="Picture 2" descr="Resultado de imagen de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52" y="2276872"/>
            <a:ext cx="1858216" cy="19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" y="3933056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Deployment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420888"/>
            <a:ext cx="3600400" cy="29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erok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5718"/>
            <a:ext cx="2328096" cy="36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5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6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222" y="1634126"/>
            <a:ext cx="3983569" cy="27586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12" y="2276872"/>
            <a:ext cx="1887550" cy="1887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 descr="Resultado de imagen de Ace plugin javascript logo"/>
          <p:cNvSpPr>
            <a:spLocks noChangeAspect="1" noChangeArrowheads="1"/>
          </p:cNvSpPr>
          <p:nvPr/>
        </p:nvSpPr>
        <p:spPr bwMode="auto">
          <a:xfrm>
            <a:off x="155575" y="-974725"/>
            <a:ext cx="3048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1" name="Picture 3" descr="C:\Users\ALVARO\Desktop\papai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4" y="3726286"/>
            <a:ext cx="3738744" cy="25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Interactive</a:t>
            </a:r>
            <a:r>
              <a:rPr lang="es-ES" sz="4000" dirty="0"/>
              <a:t> </a:t>
            </a:r>
            <a:r>
              <a:rPr lang="es-ES" sz="4000" dirty="0" err="1"/>
              <a:t>Exercises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5122" name="Picture 2" descr="C:\Users\ALVARO\Desktop\índi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44" y="4077072"/>
            <a:ext cx="1666831" cy="25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8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468515708"/>
              </p:ext>
            </p:extLst>
          </p:nvPr>
        </p:nvGraphicFramePr>
        <p:xfrm>
          <a:off x="179512" y="116630"/>
          <a:ext cx="8856984" cy="62646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72917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6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0" y="597611"/>
            <a:ext cx="1368152" cy="14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94" y="404664"/>
            <a:ext cx="1729955" cy="89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5" y="1412776"/>
            <a:ext cx="1729955" cy="7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32" y="404664"/>
            <a:ext cx="187220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3" y="465996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882" y="465276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3" y="465276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34" y="2619693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2" y="261969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76" y="263691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9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810681472"/>
              </p:ext>
            </p:extLst>
          </p:nvPr>
        </p:nvGraphicFramePr>
        <p:xfrm>
          <a:off x="179512" y="116629"/>
          <a:ext cx="8856984" cy="619269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46792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1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57" y="251533"/>
            <a:ext cx="1040585" cy="1040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LVARO\Desktop\papa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35" y="1158152"/>
            <a:ext cx="1459679" cy="97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65" y="146015"/>
            <a:ext cx="1760367" cy="1219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urso gratis de GIT y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759717"/>
            <a:ext cx="1873361" cy="117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51" y="256490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9" y="441444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56" y="258836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68" y="2564903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51" y="4486900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LVARO\Desktop\índic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95" y="922243"/>
            <a:ext cx="933739" cy="140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Yellow circ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85" y="4580678"/>
            <a:ext cx="1292427" cy="12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1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478662685"/>
              </p:ext>
            </p:extLst>
          </p:nvPr>
        </p:nvGraphicFramePr>
        <p:xfrm>
          <a:off x="179512" y="116630"/>
          <a:ext cx="8856983" cy="62646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4657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93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1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72917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56" y="332656"/>
            <a:ext cx="2127531" cy="17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Herok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49" y="308207"/>
            <a:ext cx="1134727" cy="177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395" y="469202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1" y="2676501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Yellow circ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99" y="4775142"/>
            <a:ext cx="1292427" cy="12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Red circ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658" y="2708920"/>
            <a:ext cx="1541911" cy="154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70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Things Done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75841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738779281"/>
              </p:ext>
            </p:extLst>
          </p:nvPr>
        </p:nvGraphicFramePr>
        <p:xfrm>
          <a:off x="179512" y="116629"/>
          <a:ext cx="8856984" cy="623140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4679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3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PROBLEMS</a:t>
                      </a:r>
                      <a:r>
                        <a:rPr lang="es-ES" sz="34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PER WEEK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  <a:r>
                        <a:rPr lang="es-ES" sz="4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 0,75</a:t>
                      </a: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SP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ESTIMATION</a:t>
                      </a:r>
                      <a:r>
                        <a:rPr lang="es-ES" sz="34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ERROR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36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42%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36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36%  </a:t>
                      </a:r>
                      <a:endParaRPr sz="36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pic>
        <p:nvPicPr>
          <p:cNvPr id="16" name="Picture 2" descr="Resultado de imagen de Interrogan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1801999" cy="1801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Resultado de imagen de Check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88339"/>
            <a:ext cx="1667096" cy="16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n de Balanza ico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2" y="4509120"/>
            <a:ext cx="1565720" cy="156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8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3600" dirty="0"/>
              <a:t>Idea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Technologies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 smtClean="0"/>
              <a:t>Things</a:t>
            </a:r>
            <a:r>
              <a:rPr lang="es-ES" sz="3600" dirty="0" smtClean="0"/>
              <a:t> Done</a:t>
            </a:r>
          </a:p>
          <a:p>
            <a:pPr>
              <a:spcBef>
                <a:spcPts val="0"/>
              </a:spcBef>
            </a:pPr>
            <a:r>
              <a:rPr lang="es-ES" sz="3600" dirty="0" err="1" smtClean="0"/>
              <a:t>Things</a:t>
            </a:r>
            <a:r>
              <a:rPr lang="es-ES" sz="3600" dirty="0" smtClean="0"/>
              <a:t> in </a:t>
            </a:r>
            <a:r>
              <a:rPr lang="es-ES" sz="3600" dirty="0" err="1" smtClean="0"/>
              <a:t>Progress</a:t>
            </a:r>
            <a:endParaRPr lang="es-ES" sz="3600" dirty="0" smtClean="0"/>
          </a:p>
          <a:p>
            <a:pPr>
              <a:spcBef>
                <a:spcPts val="0"/>
              </a:spcBef>
            </a:pPr>
            <a:r>
              <a:rPr lang="es-ES" sz="3600" dirty="0" err="1" smtClean="0"/>
              <a:t>Things</a:t>
            </a:r>
            <a:r>
              <a:rPr lang="es-ES" sz="3600" dirty="0" smtClean="0"/>
              <a:t> to do</a:t>
            </a:r>
          </a:p>
          <a:p>
            <a:pPr>
              <a:spcBef>
                <a:spcPts val="0"/>
              </a:spcBef>
            </a:pPr>
            <a:r>
              <a:rPr lang="es-ES" sz="3600" dirty="0" err="1" smtClean="0"/>
              <a:t>Conclusions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580702537"/>
              </p:ext>
            </p:extLst>
          </p:nvPr>
        </p:nvGraphicFramePr>
        <p:xfrm>
          <a:off x="179512" y="116629"/>
          <a:ext cx="8856984" cy="6129611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55118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40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842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BIG</a:t>
                      </a:r>
                      <a:r>
                        <a:rPr lang="es-ES" sz="44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TASKS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53%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22%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20</a:t>
            </a:r>
            <a:endParaRPr lang="es-ES" sz="4000" dirty="0"/>
          </a:p>
        </p:txBody>
      </p:sp>
      <p:pic>
        <p:nvPicPr>
          <p:cNvPr id="8" name="Picture 2" descr="Resultado de imagen de Heavy T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1695707" cy="169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SÃ­mbolo divisiÃ³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58" y="3520691"/>
            <a:ext cx="2003078" cy="151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51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53" y="2276872"/>
            <a:ext cx="5748031" cy="29523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 dirty="0" smtClean="0"/>
              <a:t>Performance:</a:t>
            </a:r>
            <a:endParaRPr lang="es-ES" sz="4000" dirty="0"/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460375" y="5282752"/>
            <a:ext cx="8177387" cy="79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4200" dirty="0" smtClean="0"/>
              <a:t>COMPLETED SP / REAL TOTAL HOURS</a:t>
            </a:r>
            <a:endParaRPr lang="es-ES" sz="4200" dirty="0"/>
          </a:p>
        </p:txBody>
      </p:sp>
    </p:spTree>
    <p:extLst>
      <p:ext uri="{BB962C8B-B14F-4D97-AF65-F5344CB8AC3E}">
        <p14:creationId xmlns:p14="http://schemas.microsoft.com/office/powerpoint/2010/main" val="394663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Resultado de imagen de CR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35" y="4066835"/>
            <a:ext cx="5126431" cy="27098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Features</a:t>
            </a:r>
            <a:r>
              <a:rPr lang="es-ES" sz="3600" dirty="0" smtClean="0"/>
              <a:t>: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20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05771"/>
            <a:ext cx="223224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81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Features</a:t>
            </a:r>
            <a:r>
              <a:rPr lang="es-ES" sz="3600" dirty="0" smtClean="0"/>
              <a:t>: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5181219" cy="26908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2549221"/>
            <a:ext cx="2366665" cy="31165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14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ALVARO\Downloads\Plan de Pilotaje Fase 1 Paso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43" y="2081532"/>
            <a:ext cx="698639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Pilot</a:t>
            </a:r>
            <a:r>
              <a:rPr lang="es-ES" sz="3600" dirty="0" smtClean="0"/>
              <a:t> Plan: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32" y="4351887"/>
            <a:ext cx="7056784" cy="24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15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Sprint 2: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89513" y="6085726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2"/>
          <p:cNvSpPr txBox="1">
            <a:spLocks noGrp="1"/>
          </p:cNvSpPr>
          <p:nvPr>
            <p:ph type="body" idx="1"/>
          </p:nvPr>
        </p:nvSpPr>
        <p:spPr>
          <a:xfrm>
            <a:off x="0" y="1772816"/>
            <a:ext cx="9144000" cy="18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" sz="4800" i="1" dirty="0" err="1">
                <a:latin typeface="Dosis" panose="020B0604020202020204" charset="0"/>
              </a:rPr>
              <a:t>Deployment</a:t>
            </a:r>
            <a:r>
              <a:rPr lang="es-ES" sz="4800" i="1" dirty="0">
                <a:latin typeface="Dosis" panose="020B0604020202020204" charset="0"/>
              </a:rPr>
              <a:t> URL:  www.climbcode.tk</a:t>
            </a:r>
            <a:endParaRPr sz="4800" i="1" dirty="0">
              <a:latin typeface="Dosis" panose="020B0604020202020204" charset="0"/>
            </a:endParaRPr>
          </a:p>
        </p:txBody>
      </p:sp>
      <p:sp>
        <p:nvSpPr>
          <p:cNvPr id="11" name="Shape 542"/>
          <p:cNvSpPr txBox="1">
            <a:spLocks/>
          </p:cNvSpPr>
          <p:nvPr/>
        </p:nvSpPr>
        <p:spPr>
          <a:xfrm>
            <a:off x="155574" y="3356992"/>
            <a:ext cx="8988425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None/>
            </a:pPr>
            <a:r>
              <a:rPr lang="es-ES" sz="4800" i="1" dirty="0">
                <a:latin typeface="Dosis" panose="020B0604020202020204" charset="0"/>
              </a:rPr>
              <a:t>Demo URL</a:t>
            </a:r>
            <a:r>
              <a:rPr lang="es-ES" sz="4800" i="1" dirty="0" smtClean="0">
                <a:latin typeface="Dosis" panose="020B0604020202020204" charset="0"/>
              </a:rPr>
              <a:t>:</a:t>
            </a:r>
          </a:p>
          <a:p>
            <a:pPr marL="0" indent="0" algn="ctr">
              <a:buNone/>
            </a:pPr>
            <a:endParaRPr lang="es-ES" sz="4800" i="1" dirty="0"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8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pic>
        <p:nvPicPr>
          <p:cNvPr id="7170" name="Picture 2" descr="Resultado de imagen de meet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29286"/>
            <a:ext cx="2520280" cy="247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979712" y="4869160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 smtClean="0"/>
              <a:t>EVERYONE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 smtClean="0"/>
              <a:t>15h 30min</a:t>
            </a:r>
          </a:p>
          <a:p>
            <a:pPr marL="69850" lvl="0" indent="0" algn="ctr">
              <a:spcBef>
                <a:spcPts val="0"/>
              </a:spcBef>
              <a:buNone/>
            </a:pP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935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352754452"/>
              </p:ext>
            </p:extLst>
          </p:nvPr>
        </p:nvGraphicFramePr>
        <p:xfrm>
          <a:off x="25896" y="2689742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620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27h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30h 34min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37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74%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65%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27" y="108585"/>
            <a:ext cx="2412501" cy="2377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1" y="3262316"/>
            <a:ext cx="2451612" cy="66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Alejandro Román, Project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3842827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959294601"/>
              </p:ext>
            </p:extLst>
          </p:nvPr>
        </p:nvGraphicFramePr>
        <p:xfrm>
          <a:off x="25896" y="2689743"/>
          <a:ext cx="8937805" cy="365652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1902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 h</a:t>
                      </a:r>
                      <a:endParaRPr lang="es-ES"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8h 18min</a:t>
                      </a:r>
                      <a:endParaRPr lang="es-ES"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1902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54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1847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47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28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Álvaro Domínguez, Business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8" y="116632"/>
            <a:ext cx="2193885" cy="247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50" y="2744127"/>
            <a:ext cx="1086942" cy="10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esultado de imagen de Repo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9" y="3922914"/>
            <a:ext cx="1058934" cy="1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56" y="5173186"/>
            <a:ext cx="697956" cy="6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34" y="5506073"/>
            <a:ext cx="627831" cy="6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827985" y="6226510"/>
            <a:ext cx="1605497" cy="2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24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291203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606629792"/>
              </p:ext>
            </p:extLst>
          </p:nvPr>
        </p:nvGraphicFramePr>
        <p:xfrm>
          <a:off x="25896" y="2689743"/>
          <a:ext cx="8978216" cy="3718814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15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0597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 3min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97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WELCOME</a:t>
                      </a:r>
                      <a:r>
                        <a:rPr lang="es-ES" sz="3400" b="0" baseline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PAGE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43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963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</a:t>
                      </a:r>
                      <a:r>
                        <a:rPr lang="es-ES" sz="5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</a:t>
                      </a:r>
                      <a:r>
                        <a:rPr lang="es-ES" sz="5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135%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5200" b="0" dirty="0" smtClean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5200" b="0" dirty="0" smtClean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Álvaro Domínguez, Business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8" y="116632"/>
            <a:ext cx="2193885" cy="247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Pla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18" y="2744127"/>
            <a:ext cx="870357" cy="8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9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988852239"/>
              </p:ext>
            </p:extLst>
          </p:nvPr>
        </p:nvGraphicFramePr>
        <p:xfrm>
          <a:off x="25896" y="2689742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620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25h 39</a:t>
                      </a:r>
                      <a:r>
                        <a:rPr lang="es-ES" sz="52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37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74%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78%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pic>
        <p:nvPicPr>
          <p:cNvPr id="1026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9" y="3201857"/>
            <a:ext cx="2908392" cy="79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Miguel Ángel Baños, Front-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78731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5" y="255056"/>
            <a:ext cx="2553201" cy="227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95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105934092"/>
              </p:ext>
            </p:extLst>
          </p:nvPr>
        </p:nvGraphicFramePr>
        <p:xfrm>
          <a:off x="25896" y="2689741"/>
          <a:ext cx="8856983" cy="369158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WELCOME PAGE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5h 30min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Alejandro Garrido, Font-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9" y="39621"/>
            <a:ext cx="2265019" cy="245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Bootstr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2" y="4480184"/>
            <a:ext cx="1800201" cy="180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05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4285378780"/>
              </p:ext>
            </p:extLst>
          </p:nvPr>
        </p:nvGraphicFramePr>
        <p:xfrm>
          <a:off x="0" y="2496330"/>
          <a:ext cx="8856983" cy="38849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86242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8624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METRICS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20min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2513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70%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80%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Alejandro Garrido, Font-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7" y="0"/>
            <a:ext cx="2127628" cy="2307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96" y="2510728"/>
            <a:ext cx="655509" cy="6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96" y="2801169"/>
            <a:ext cx="627831" cy="6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06647" y="3521606"/>
            <a:ext cx="1605497" cy="2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24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304909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943005559"/>
              </p:ext>
            </p:extLst>
          </p:nvPr>
        </p:nvGraphicFramePr>
        <p:xfrm>
          <a:off x="25896" y="2689741"/>
          <a:ext cx="8856983" cy="3619578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0978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0978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12h 42min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Andrés Fernández,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6189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" y="116632"/>
            <a:ext cx="2113780" cy="242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3" y="2744127"/>
            <a:ext cx="2055520" cy="16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6" y="4869160"/>
            <a:ext cx="2382351" cy="12372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185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593055238"/>
              </p:ext>
            </p:extLst>
          </p:nvPr>
        </p:nvGraphicFramePr>
        <p:xfrm>
          <a:off x="25896" y="2689743"/>
          <a:ext cx="8856983" cy="3712784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3343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 42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3343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24707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63%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Andrés Fernández,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6189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" y="116632"/>
            <a:ext cx="2113780" cy="242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sultado de imagen de checkl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0" y="3789040"/>
            <a:ext cx="1045600" cy="89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6" y="2744127"/>
            <a:ext cx="559973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de Interact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3096438"/>
            <a:ext cx="534703" cy="5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625"/>
          <p:cNvSpPr txBox="1">
            <a:spLocks/>
          </p:cNvSpPr>
          <p:nvPr/>
        </p:nvSpPr>
        <p:spPr>
          <a:xfrm>
            <a:off x="901074" y="3096438"/>
            <a:ext cx="2059386" cy="49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0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4215811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068967866"/>
              </p:ext>
            </p:extLst>
          </p:nvPr>
        </p:nvGraphicFramePr>
        <p:xfrm>
          <a:off x="25896" y="2689741"/>
          <a:ext cx="8937805" cy="369158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9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14h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15h 44</a:t>
                      </a:r>
                      <a:r>
                        <a:rPr lang="es-ES" sz="5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2699792" y="40466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Jesús Sosa,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4" y="116632"/>
            <a:ext cx="2266251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1" y="4725144"/>
            <a:ext cx="2521002" cy="13092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video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Resultado de imagen de video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5" y="2543716"/>
            <a:ext cx="2041262" cy="2041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188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110793261"/>
              </p:ext>
            </p:extLst>
          </p:nvPr>
        </p:nvGraphicFramePr>
        <p:xfrm>
          <a:off x="25896" y="2689743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44333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 15min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824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  <a:b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</a:b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90%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2699792" y="40466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Jesús Sosa,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4" y="116632"/>
            <a:ext cx="2266251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5" y="2744127"/>
            <a:ext cx="559973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79" y="3096438"/>
            <a:ext cx="534703" cy="5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625"/>
          <p:cNvSpPr txBox="1">
            <a:spLocks/>
          </p:cNvSpPr>
          <p:nvPr/>
        </p:nvSpPr>
        <p:spPr>
          <a:xfrm>
            <a:off x="891993" y="3096438"/>
            <a:ext cx="2059386" cy="49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0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959600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190798300"/>
              </p:ext>
            </p:extLst>
          </p:nvPr>
        </p:nvGraphicFramePr>
        <p:xfrm>
          <a:off x="25896" y="2689743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44333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22h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31h 30min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824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66%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Álvaro Sánchez,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4" y="178930"/>
            <a:ext cx="2457750" cy="231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0" y="2850767"/>
            <a:ext cx="2022634" cy="10504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82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  <p:graphicFrame>
        <p:nvGraphicFramePr>
          <p:cNvPr id="14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050222"/>
              </p:ext>
            </p:extLst>
          </p:nvPr>
        </p:nvGraphicFramePr>
        <p:xfrm>
          <a:off x="0" y="1340768"/>
          <a:ext cx="9144000" cy="5053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61065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619672" y="148478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 err="1" smtClean="0"/>
              <a:t>Reward</a:t>
            </a:r>
            <a:r>
              <a:rPr lang="es-ES" sz="6000" dirty="0" smtClean="0"/>
              <a:t> </a:t>
            </a:r>
            <a:r>
              <a:rPr lang="es-ES" sz="6000" dirty="0" err="1" smtClean="0"/>
              <a:t>System</a:t>
            </a: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3779911" y="2917508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2" name="Shape 548"/>
          <p:cNvSpPr txBox="1">
            <a:spLocks/>
          </p:cNvSpPr>
          <p:nvPr/>
        </p:nvSpPr>
        <p:spPr>
          <a:xfrm>
            <a:off x="1753742" y="342900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6000" dirty="0" err="1" smtClean="0"/>
              <a:t>Team</a:t>
            </a:r>
            <a:r>
              <a:rPr lang="es-ES" sz="6000" dirty="0" smtClean="0"/>
              <a:t> </a:t>
            </a:r>
            <a:r>
              <a:rPr lang="es-ES" sz="6000" dirty="0" err="1" smtClean="0"/>
              <a:t>Building</a:t>
            </a:r>
            <a:endParaRPr lang="es-ES" sz="6000" dirty="0" smtClean="0"/>
          </a:p>
        </p:txBody>
      </p:sp>
      <p:pic>
        <p:nvPicPr>
          <p:cNvPr id="3" name="Picture 2" descr="Resultado de imagen de Te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546" y="4438886"/>
            <a:ext cx="4526966" cy="23880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71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1026" name="Picture 2" descr="Resultado de imagen de JF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7050810" cy="469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64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Things </a:t>
            </a:r>
            <a:r>
              <a:rPr lang="es-ES" sz="6000" dirty="0" smtClean="0"/>
              <a:t>in </a:t>
            </a:r>
            <a:r>
              <a:rPr lang="es-ES" sz="6000" dirty="0" err="1" smtClean="0"/>
              <a:t>Progress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30352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</a:t>
            </a:r>
            <a:r>
              <a:rPr lang="en" sz="4800" dirty="0" smtClean="0"/>
              <a:t>in Progress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0%</a:t>
            </a: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100%</a:t>
            </a: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50%</a:t>
            </a:r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1393826" y="5617487"/>
            <a:ext cx="686768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Budgeted: </a:t>
            </a:r>
            <a:r>
              <a:rPr lang="en" sz="4000" dirty="0" smtClean="0"/>
              <a:t>€43%, </a:t>
            </a:r>
            <a:r>
              <a:rPr lang="en" sz="4000" dirty="0" smtClean="0">
                <a:solidFill>
                  <a:srgbClr val="C55A11"/>
                </a:solidFill>
              </a:rPr>
              <a:t>43% </a:t>
            </a:r>
            <a:r>
              <a:rPr lang="en" sz="4000" dirty="0">
                <a:solidFill>
                  <a:srgbClr val="C55A11"/>
                </a:solidFill>
              </a:rPr>
              <a:t>h</a:t>
            </a:r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289053" y="4971274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Current: </a:t>
            </a:r>
            <a:r>
              <a:rPr lang="en" sz="4000" dirty="0" smtClean="0"/>
              <a:t>€49%, </a:t>
            </a:r>
            <a:r>
              <a:rPr lang="en" sz="4000" dirty="0" smtClean="0">
                <a:solidFill>
                  <a:srgbClr val="C55A11"/>
                </a:solidFill>
              </a:rPr>
              <a:t>69% </a:t>
            </a:r>
            <a:r>
              <a:rPr lang="en" sz="4000" dirty="0">
                <a:solidFill>
                  <a:srgbClr val="C55A11"/>
                </a:solidFill>
              </a:rPr>
              <a:t>h</a:t>
            </a: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3512931" y="3839911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</a:t>
            </a:r>
            <a:r>
              <a:rPr lang="en" sz="4000" dirty="0" smtClean="0"/>
              <a:t>14,3K</a:t>
            </a:r>
            <a:endParaRPr lang="en" sz="4000" dirty="0"/>
          </a:p>
        </p:txBody>
      </p:sp>
      <p:sp>
        <p:nvSpPr>
          <p:cNvPr id="24" name="Shape 625"/>
          <p:cNvSpPr txBox="1">
            <a:spLocks/>
          </p:cNvSpPr>
          <p:nvPr/>
        </p:nvSpPr>
        <p:spPr>
          <a:xfrm>
            <a:off x="7229693" y="3794033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€29K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473458" y="4291266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>
                <a:solidFill>
                  <a:srgbClr val="C55A11"/>
                </a:solidFill>
              </a:rPr>
              <a:t>778 </a:t>
            </a:r>
            <a:r>
              <a:rPr lang="en" sz="4000" dirty="0">
                <a:solidFill>
                  <a:srgbClr val="C55A11"/>
                </a:solidFill>
              </a:rPr>
              <a:t>h</a:t>
            </a:r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7207616" y="4291266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>
                <a:solidFill>
                  <a:srgbClr val="C55A11"/>
                </a:solidFill>
              </a:rPr>
              <a:t>1120 h</a:t>
            </a:r>
          </a:p>
        </p:txBody>
      </p:sp>
      <p:pic>
        <p:nvPicPr>
          <p:cNvPr id="3075" name="Picture 3" descr="C:\Users\ALVARO\Downloads\Barra progres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9413"/>
            <a:ext cx="91440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023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  <p:pic>
        <p:nvPicPr>
          <p:cNvPr id="1031" name="Picture 7" descr="C:\Users\ALVARO\Downloads\image_2018-04-12_19-45-16(2)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47" y="6074840"/>
            <a:ext cx="1604731" cy="80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LVARO\Downloads\image_2018-04-12_19-45-16(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69" y="2175107"/>
            <a:ext cx="1665728" cy="33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LVARO\Downloads\image_2018-04-12_20-59-4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50" y="1366207"/>
            <a:ext cx="7544622" cy="48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007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pic>
        <p:nvPicPr>
          <p:cNvPr id="2051" name="Picture 3" descr="C:\Users\ALVARO\Downloads\image_2018-04-12_21-00-09 - copia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55" y="2129020"/>
            <a:ext cx="1108157" cy="377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VARO\Downloads\image_2018-04-12_21-00-09 - cop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67" y="2086852"/>
            <a:ext cx="1401507" cy="381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VARO\Downloads\image_2018-04-12_21-00-0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03" y="6146060"/>
            <a:ext cx="1787588" cy="7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LVARO\Downloads\image_2018-04-12_21-31-5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50" y="1647846"/>
            <a:ext cx="6818405" cy="46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619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/>
              <a:t>Problems: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</a:t>
            </a:r>
            <a:r>
              <a:rPr lang="en" sz="4800" dirty="0" smtClean="0"/>
              <a:t>Progress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44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Balanza ico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20888"/>
            <a:ext cx="3653952" cy="36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897784" y="3269009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5076056" y="3140968"/>
            <a:ext cx="4073974" cy="1160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/>
              <a:t>STORY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/>
              <a:t>POINTS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338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Features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6" name="Picture 2" descr="Resultado de imagen de checkl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27" y="2210838"/>
            <a:ext cx="2641418" cy="22640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05453"/>
            <a:ext cx="3988767" cy="2071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10838"/>
            <a:ext cx="2294615" cy="22946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82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</a:t>
            </a:r>
            <a:r>
              <a:rPr lang="en" sz="4800" dirty="0" smtClean="0"/>
              <a:t>in Progress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Pilot</a:t>
            </a:r>
            <a:r>
              <a:rPr lang="es-ES" sz="4000" dirty="0" smtClean="0"/>
              <a:t> Plan: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Meeting </a:t>
            </a:r>
            <a:r>
              <a:rPr lang="en" sz="4000" dirty="0"/>
              <a:t>with </a:t>
            </a:r>
            <a:r>
              <a:rPr lang="en" sz="4000" dirty="0" smtClean="0"/>
              <a:t>schools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346823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Things </a:t>
            </a:r>
            <a:r>
              <a:rPr lang="es-ES" sz="6000" dirty="0" smtClean="0"/>
              <a:t>to do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858335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 dirty="0" err="1" smtClean="0"/>
              <a:t>Problems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ALVARO\Desktop\poble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3230"/>
            <a:ext cx="6192688" cy="41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64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Resultado de imagen de Se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95" y="4203999"/>
            <a:ext cx="1858811" cy="26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14" y="1772816"/>
            <a:ext cx="2592288" cy="2592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Features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31538"/>
            <a:ext cx="2274815" cy="22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Resultado de imagen de checklis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61" y="4365104"/>
            <a:ext cx="2699795" cy="23141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21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6912768" cy="459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Features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50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8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94" y="2538413"/>
            <a:ext cx="6187819" cy="32136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72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sz="4000" dirty="0" err="1" smtClean="0"/>
              <a:t>Pilot</a:t>
            </a:r>
            <a:r>
              <a:rPr lang="es-ES" sz="4000" dirty="0" smtClean="0"/>
              <a:t> Plan: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51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Meeting </a:t>
            </a:r>
            <a:r>
              <a:rPr lang="en" sz="4000" dirty="0"/>
              <a:t>with </a:t>
            </a:r>
            <a:r>
              <a:rPr lang="en" sz="4000" dirty="0" smtClean="0"/>
              <a:t>schools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1997486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Feedback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52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12776"/>
            <a:ext cx="3988767" cy="2071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sultado de imagen de Secur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03" y="2655892"/>
            <a:ext cx="2245656" cy="318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Excel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671576"/>
            <a:ext cx="2877580" cy="282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04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 smtClean="0"/>
              <a:t>Conclusions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01207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Conclusions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54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22" name="Picture 2" descr="Resultado de imagen de Su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" y="1772816"/>
            <a:ext cx="7712999" cy="40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98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55</a:t>
            </a:r>
            <a:endParaRPr lang="es-E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Idea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18007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8</a:t>
            </a:r>
          </a:p>
        </p:txBody>
      </p:sp>
      <p:pic>
        <p:nvPicPr>
          <p:cNvPr id="1026" name="Picture 2" descr="Resultado de imagen de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03817"/>
            <a:ext cx="3312368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pic>
        <p:nvPicPr>
          <p:cNvPr id="2050" name="Picture 2" descr="Resultado de imagen de Programm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3522394" cy="35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2"/>
          <p:cNvSpPr txBox="1">
            <a:spLocks noGrp="1"/>
          </p:cNvSpPr>
          <p:nvPr>
            <p:ph type="body" idx="1"/>
          </p:nvPr>
        </p:nvSpPr>
        <p:spPr>
          <a:xfrm>
            <a:off x="1691680" y="3789040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Not really…</a:t>
            </a:r>
            <a:endParaRPr sz="6000" b="0" dirty="0">
              <a:latin typeface="Snigle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776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3929</TotalTime>
  <Words>3222</Words>
  <Application>Microsoft Office PowerPoint</Application>
  <PresentationFormat>Presentación en pantalla (4:3)</PresentationFormat>
  <Paragraphs>343</Paragraphs>
  <Slides>55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Sniglet</vt:lpstr>
      <vt:lpstr>Dosis</vt:lpstr>
      <vt:lpstr>Friar template</vt:lpstr>
      <vt:lpstr>ClimbCode</vt:lpstr>
      <vt:lpstr>Our Path Today</vt:lpstr>
      <vt:lpstr>Idea</vt:lpstr>
      <vt:lpstr>Presentación de PowerPoint</vt:lpstr>
      <vt:lpstr>Presentación de PowerPoint</vt:lpstr>
      <vt:lpstr>Idea</vt:lpstr>
      <vt:lpstr>Idea</vt:lpstr>
      <vt:lpstr>Presentación de PowerPoint</vt:lpstr>
      <vt:lpstr>Presentación de PowerPoint</vt:lpstr>
      <vt:lpstr>Technologies</vt:lpstr>
      <vt:lpstr>Technologies</vt:lpstr>
      <vt:lpstr>Technologies</vt:lpstr>
      <vt:lpstr>Technologies</vt:lpstr>
      <vt:lpstr>Technologies</vt:lpstr>
      <vt:lpstr>Presentación de PowerPoint</vt:lpstr>
      <vt:lpstr>Presentación de PowerPoint</vt:lpstr>
      <vt:lpstr>Presentación de PowerPoint</vt:lpstr>
      <vt:lpstr>Things Done</vt:lpstr>
      <vt:lpstr>Presentación de PowerPoint</vt:lpstr>
      <vt:lpstr>Presentación de PowerPoint</vt:lpstr>
      <vt:lpstr>Things Done</vt:lpstr>
      <vt:lpstr>Things Done</vt:lpstr>
      <vt:lpstr>Things Done</vt:lpstr>
      <vt:lpstr>Things Done</vt:lpstr>
      <vt:lpstr>Things Done</vt:lpstr>
      <vt:lpstr>Things Done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Things Done</vt:lpstr>
      <vt:lpstr>Things Done</vt:lpstr>
      <vt:lpstr>Things in Progress</vt:lpstr>
      <vt:lpstr>Things in Progress</vt:lpstr>
      <vt:lpstr>Things in Progress</vt:lpstr>
      <vt:lpstr>Things in Progress</vt:lpstr>
      <vt:lpstr>Things in Progress</vt:lpstr>
      <vt:lpstr>Things in Progress</vt:lpstr>
      <vt:lpstr>Things in Progress</vt:lpstr>
      <vt:lpstr>Things to do</vt:lpstr>
      <vt:lpstr>Things to do</vt:lpstr>
      <vt:lpstr>Things to do</vt:lpstr>
      <vt:lpstr>Things to do</vt:lpstr>
      <vt:lpstr>Things to do</vt:lpstr>
      <vt:lpstr>Things to do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338</cp:revision>
  <dcterms:modified xsi:type="dcterms:W3CDTF">2018-04-12T21:11:03Z</dcterms:modified>
</cp:coreProperties>
</file>